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9" r:id="rId2"/>
    <p:sldId id="284" r:id="rId3"/>
    <p:sldId id="287" r:id="rId4"/>
    <p:sldId id="298" r:id="rId5"/>
    <p:sldId id="286" r:id="rId6"/>
    <p:sldId id="277" r:id="rId7"/>
    <p:sldId id="263" r:id="rId8"/>
    <p:sldId id="288" r:id="rId9"/>
    <p:sldId id="302" r:id="rId10"/>
    <p:sldId id="268" r:id="rId11"/>
    <p:sldId id="278" r:id="rId12"/>
    <p:sldId id="267" r:id="rId13"/>
    <p:sldId id="283" r:id="rId14"/>
    <p:sldId id="300" r:id="rId15"/>
    <p:sldId id="270" r:id="rId16"/>
    <p:sldId id="272" r:id="rId17"/>
    <p:sldId id="303" r:id="rId18"/>
    <p:sldId id="274" r:id="rId19"/>
    <p:sldId id="301" r:id="rId20"/>
  </p:sldIdLst>
  <p:sldSz cx="12192000" cy="6858000"/>
  <p:notesSz cx="6858000" cy="9144000"/>
  <p:embeddedFontLst>
    <p:embeddedFont>
      <p:font typeface="Spoqa Han Sans Neo Regular" panose="020B0500000000000000" pitchFamily="34" charset="0"/>
      <p:regular r:id="rId21"/>
    </p:embeddedFont>
    <p:embeddedFont>
      <p:font typeface="Spoqa Han Sans Neo Light" panose="020B0300000000000000" pitchFamily="34" charset="0"/>
      <p:regular r:id="rId22"/>
    </p:embeddedFont>
    <p:embeddedFont>
      <p:font typeface="Spoqa Han Sans Neo Medium" pitchFamily="2" charset="0"/>
      <p:regular r:id="rId23"/>
    </p:embeddedFont>
    <p:embeddedFont>
      <p:font typeface="Spoqa Han Sans Neo Bold" panose="020B0800000000000000" pitchFamily="34" charset="0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77E1"/>
    <a:srgbClr val="FEC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4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3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007-1C35-412C-95FA-CD71BEEB8202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5A5E-8962-46F6-BA20-12706F6278A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96863"/>
            <a:ext cx="753962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7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730750" y="6438028"/>
            <a:ext cx="275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4FCBE34-6B5F-4C64-97F3-EC5F825D6192}" type="slidenum">
              <a: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9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4110" userDrawn="1">
          <p15:clr>
            <a:srgbClr val="FBAE40"/>
          </p15:clr>
        </p15:guide>
        <p15:guide id="4" orient="horz" pos="210" userDrawn="1">
          <p15:clr>
            <a:srgbClr val="FBAE40"/>
          </p15:clr>
        </p15:guide>
        <p15:guide id="5" pos="7378" userDrawn="1">
          <p15:clr>
            <a:srgbClr val="FBAE40"/>
          </p15:clr>
        </p15:guide>
        <p15:guide id="6" pos="3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52626"/>
            <a:ext cx="10363200" cy="155733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96863"/>
            <a:ext cx="753962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156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87">
          <p15:clr>
            <a:srgbClr val="FBAE40"/>
          </p15:clr>
        </p15:guide>
        <p15:guide id="5" pos="7408">
          <p15:clr>
            <a:srgbClr val="FBAE40"/>
          </p15:clr>
        </p15:guide>
        <p15:guide id="6" pos="272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730750" y="6438028"/>
            <a:ext cx="275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4FCBE34-6B5F-4C64-97F3-EC5F825D6192}" type="slidenum">
              <a: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36000" y="343225"/>
            <a:ext cx="9720000" cy="646331"/>
          </a:xfrm>
        </p:spPr>
        <p:txBody>
          <a:bodyPr wrap="square">
            <a:sp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558390"/>
            <a:ext cx="1080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824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4110">
          <p15:clr>
            <a:srgbClr val="FBAE40"/>
          </p15:clr>
        </p15:guide>
        <p15:guide id="4" orient="horz" pos="210">
          <p15:clr>
            <a:srgbClr val="FBAE40"/>
          </p15:clr>
        </p15:guide>
        <p15:guide id="5" pos="7378">
          <p15:clr>
            <a:srgbClr val="FBAE40"/>
          </p15:clr>
        </p15:guide>
        <p15:guide id="6" pos="30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55007-1C35-412C-95FA-CD71BEEB8202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35A5E-8962-46F6-BA20-12706F627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8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jpeg"/><Relationship Id="rId7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10" Type="http://schemas.openxmlformats.org/officeDocument/2006/relationships/image" Target="../media/image16.gif"/><Relationship Id="rId4" Type="http://schemas.openxmlformats.org/officeDocument/2006/relationships/image" Target="../media/image12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"/>
          <p:cNvSpPr txBox="1"/>
          <p:nvPr/>
        </p:nvSpPr>
        <p:spPr>
          <a:xfrm>
            <a:off x="879167" y="5670451"/>
            <a:ext cx="2374900" cy="46982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+mn-ea"/>
              </a:rPr>
              <a:t>A104 </a:t>
            </a:r>
            <a:r>
              <a:rPr lang="ko-KR" altLang="en-US" dirty="0" err="1" smtClean="0">
                <a:latin typeface="+mn-ea"/>
              </a:rPr>
              <a:t>꼼지樂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88D16-F12E-4C47-B038-DB34D9246E29}"/>
              </a:ext>
            </a:extLst>
          </p:cNvPr>
          <p:cNvSpPr txBox="1"/>
          <p:nvPr/>
        </p:nvSpPr>
        <p:spPr>
          <a:xfrm>
            <a:off x="842591" y="6161095"/>
            <a:ext cx="381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+mn-ea"/>
              </a:rPr>
              <a:t>김윤지 </a:t>
            </a:r>
            <a:r>
              <a:rPr lang="ko-KR" altLang="en-US" dirty="0" err="1">
                <a:latin typeface="+mn-ea"/>
              </a:rPr>
              <a:t>송민진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이재욱 </a:t>
            </a:r>
            <a:r>
              <a:rPr lang="ko-KR" altLang="en-US" dirty="0" err="1">
                <a:latin typeface="+mn-ea"/>
              </a:rPr>
              <a:t>정일규</a:t>
            </a:r>
            <a:endParaRPr lang="en-US" altLang="ko-KR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5840" y="303351"/>
            <a:ext cx="2496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SSAFY </a:t>
            </a:r>
            <a:r>
              <a:rPr lang="ko-KR" altLang="en-US" sz="1400" dirty="0" smtClean="0">
                <a:latin typeface="+mn-ea"/>
              </a:rPr>
              <a:t>자율 프로젝트 최종 발표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C731B2-5F21-4DAD-AFE7-3DE99EE18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56" y="2405318"/>
            <a:ext cx="2914244" cy="291424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3D5C6B7-7416-4EBC-B5E7-D251F36E36F2}"/>
              </a:ext>
            </a:extLst>
          </p:cNvPr>
          <p:cNvCxnSpPr>
            <a:cxnSpLocks/>
          </p:cNvCxnSpPr>
          <p:nvPr/>
        </p:nvCxnSpPr>
        <p:spPr>
          <a:xfrm>
            <a:off x="118691" y="5418074"/>
            <a:ext cx="9587213" cy="1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01600" dist="114300" dir="5400000" algn="t" rotWithShape="0">
              <a:prstClr val="black">
                <a:alpha val="8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872" l="2716" r="96965">
                        <a14:foregroundMark x1="68850" y1="65897" x2="68850" y2="65897"/>
                        <a14:foregroundMark x1="69968" y1="73333" x2="69968" y2="73333"/>
                        <a14:foregroundMark x1="86422" y1="76410" x2="86422" y2="76410"/>
                        <a14:foregroundMark x1="85304" y1="74359" x2="85304" y2="74359"/>
                        <a14:foregroundMark x1="85463" y1="76923" x2="85463" y2="76923"/>
                        <a14:foregroundMark x1="89297" y1="78462" x2="89297" y2="78462"/>
                        <a14:foregroundMark x1="79233" y1="76410" x2="79233" y2="76410"/>
                        <a14:foregroundMark x1="57029" y1="76410" x2="57029" y2="76410"/>
                        <a14:foregroundMark x1="56869" y1="73846" x2="56869" y2="73846"/>
                        <a14:foregroundMark x1="56869" y1="63077" x2="56869" y2="63077"/>
                        <a14:foregroundMark x1="56709" y1="60513" x2="56709" y2="60513"/>
                        <a14:foregroundMark x1="56550" y1="59487" x2="56550" y2="59487"/>
                        <a14:foregroundMark x1="56869" y1="58462" x2="56869" y2="58462"/>
                        <a14:foregroundMark x1="56550" y1="71795" x2="56550" y2="71795"/>
                        <a14:foregroundMark x1="57029" y1="71282" x2="57029" y2="71282"/>
                        <a14:foregroundMark x1="56869" y1="70769" x2="56869" y2="70769"/>
                        <a14:foregroundMark x1="56869" y1="70769" x2="56869" y2="70769"/>
                        <a14:foregroundMark x1="56869" y1="74359" x2="56869" y2="74359"/>
                        <a14:foregroundMark x1="56869" y1="74615" x2="56869" y2="74615"/>
                        <a14:foregroundMark x1="56869" y1="72821" x2="56869" y2="72821"/>
                        <a14:foregroundMark x1="57188" y1="74872" x2="57188" y2="74872"/>
                        <a14:foregroundMark x1="57348" y1="77179" x2="57348" y2="77179"/>
                        <a14:foregroundMark x1="20927" y1="90000" x2="20927" y2="90000"/>
                        <a14:foregroundMark x1="18051" y1="89487" x2="18051" y2="89487"/>
                        <a14:foregroundMark x1="16454" y1="89744" x2="16454" y2="89744"/>
                        <a14:foregroundMark x1="16454" y1="91026" x2="16454" y2="91026"/>
                        <a14:foregroundMark x1="15335" y1="90769" x2="15335" y2="90769"/>
                        <a14:foregroundMark x1="16613" y1="91026" x2="16933" y2="91026"/>
                        <a14:foregroundMark x1="21885" y1="89487" x2="21885" y2="89487"/>
                        <a14:foregroundMark x1="21246" y1="91282" x2="21246" y2="91282"/>
                        <a14:foregroundMark x1="19968" y1="90513" x2="19968" y2="90513"/>
                        <a14:foregroundMark x1="21246" y1="89744" x2="21246" y2="89744"/>
                        <a14:foregroundMark x1="21565" y1="89744" x2="21565" y2="89744"/>
                        <a14:foregroundMark x1="21725" y1="89744" x2="21725" y2="89744"/>
                        <a14:foregroundMark x1="21885" y1="89744" x2="21885" y2="89744"/>
                        <a14:foregroundMark x1="22364" y1="89744" x2="22364" y2="89744"/>
                        <a14:foregroundMark x1="22364" y1="89744" x2="22364" y2="89744"/>
                        <a14:foregroundMark x1="22524" y1="90000" x2="22524" y2="90000"/>
                        <a14:foregroundMark x1="50639" y1="88205" x2="50639" y2="88205"/>
                        <a14:foregroundMark x1="45367" y1="88462" x2="45367" y2="88462"/>
                        <a14:foregroundMark x1="44728" y1="90000" x2="44728" y2="90000"/>
                        <a14:foregroundMark x1="51597" y1="89744" x2="51597" y2="89744"/>
                        <a14:foregroundMark x1="53035" y1="89487" x2="53035" y2="89487"/>
                        <a14:foregroundMark x1="51917" y1="90000" x2="51917" y2="90000"/>
                        <a14:foregroundMark x1="51917" y1="90000" x2="51597" y2="90000"/>
                        <a14:foregroundMark x1="51118" y1="89744" x2="51118" y2="89744"/>
                        <a14:foregroundMark x1="43770" y1="87949" x2="43610" y2="88974"/>
                        <a14:foregroundMark x1="43610" y1="88974" x2="43610" y2="88974"/>
                        <a14:foregroundMark x1="43450" y1="88462" x2="43450" y2="88462"/>
                        <a14:foregroundMark x1="43450" y1="88718" x2="43450" y2="88718"/>
                        <a14:foregroundMark x1="43291" y1="88974" x2="43291" y2="88974"/>
                        <a14:foregroundMark x1="43450" y1="90513" x2="43450" y2="90513"/>
                        <a14:foregroundMark x1="42812" y1="90513" x2="42492" y2="90513"/>
                        <a14:foregroundMark x1="42492" y1="90000" x2="42492" y2="90000"/>
                        <a14:foregroundMark x1="42492" y1="90000" x2="42492" y2="90000"/>
                        <a14:foregroundMark x1="42492" y1="89744" x2="42492" y2="89744"/>
                        <a14:foregroundMark x1="42332" y1="89231" x2="42652" y2="88462"/>
                        <a14:foregroundMark x1="42812" y1="88462" x2="42812" y2="88462"/>
                        <a14:foregroundMark x1="76837" y1="88974" x2="76837" y2="88974"/>
                        <a14:foregroundMark x1="80511" y1="88205" x2="80511" y2="88205"/>
                        <a14:foregroundMark x1="83546" y1="86410" x2="83546" y2="86410"/>
                        <a14:foregroundMark x1="84026" y1="86667" x2="84984" y2="86923"/>
                        <a14:foregroundMark x1="86901" y1="87436" x2="87061" y2="87949"/>
                        <a14:foregroundMark x1="68051" y1="67692" x2="68051" y2="67692"/>
                        <a14:foregroundMark x1="69808" y1="68205" x2="69808" y2="68205"/>
                        <a14:foregroundMark x1="69808" y1="60256" x2="69808" y2="60256"/>
                        <a14:foregroundMark x1="69489" y1="59231" x2="69489" y2="58718"/>
                        <a14:foregroundMark x1="68530" y1="59231" x2="68530" y2="5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87" r="3695" b="10157"/>
          <a:stretch/>
        </p:blipFill>
        <p:spPr>
          <a:xfrm>
            <a:off x="4995491" y="2685979"/>
            <a:ext cx="6928908" cy="2821943"/>
          </a:xfrm>
          <a:prstGeom prst="rect">
            <a:avLst/>
          </a:prstGeom>
          <a:effectLst>
            <a:reflection blurRad="6350" stA="60000" endPos="25000" dir="5400000" sy="-100000" algn="bl" rotWithShape="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73" y="2267988"/>
            <a:ext cx="805183" cy="8051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9272" y="2105561"/>
            <a:ext cx="42162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500" dirty="0" smtClean="0">
                <a:solidFill>
                  <a:schemeClr val="accent1"/>
                </a:solidFill>
                <a:latin typeface="+mj-ea"/>
                <a:ea typeface="+mj-ea"/>
              </a:rPr>
              <a:t>프리패스</a:t>
            </a:r>
            <a:endParaRPr lang="ko-KR" altLang="en-US" sz="8000" spc="5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2591" y="1715407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개인 맞춤형 실시간 대중교통 알림 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11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36000" y="343225"/>
            <a:ext cx="9720000" cy="646331"/>
          </a:xfrm>
        </p:spPr>
        <p:txBody>
          <a:bodyPr/>
          <a:lstStyle/>
          <a:p>
            <a:r>
              <a:rPr lang="ko-KR" altLang="en-US" dirty="0"/>
              <a:t>프리패스 기능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/>
              <a:t>알림</a:t>
            </a:r>
            <a:r>
              <a:rPr lang="en-US" altLang="ko-KR" dirty="0"/>
              <a:t> – </a:t>
            </a:r>
            <a:r>
              <a:rPr lang="ko-KR" altLang="en-US" dirty="0"/>
              <a:t>개인 맞춤 경로 탐색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06101" y="1914247"/>
            <a:ext cx="4349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대중교통 </a:t>
            </a:r>
            <a:r>
              <a:rPr lang="en-US" altLang="ko-KR" dirty="0" smtClean="0"/>
              <a:t>OPEN API</a:t>
            </a:r>
            <a:r>
              <a:rPr lang="ko-KR" altLang="en-US" dirty="0" smtClean="0"/>
              <a:t>와 사용자 정보를 활용한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/>
                </a:solidFill>
              </a:rPr>
              <a:t>개인 맞춤형 실시간 경로 추천 </a:t>
            </a:r>
            <a:r>
              <a:rPr lang="ko-KR" altLang="en-US" dirty="0" smtClean="0"/>
              <a:t>알고리즘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2" y="3227097"/>
            <a:ext cx="1076838" cy="4307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32428" y="3981778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실시간 대중교통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정보 획득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036142" y="3981778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저장된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사용자 정보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423495" y="3981778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경로 추천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알고리즘 개발</a:t>
            </a:r>
            <a:endParaRPr lang="ko-KR" altLang="en-US" sz="1400" dirty="0"/>
          </a:p>
        </p:txBody>
      </p:sp>
      <p:pic>
        <p:nvPicPr>
          <p:cNvPr id="20" name="그림 19"/>
          <p:cNvPicPr>
            <a:picLocks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47" y="3262464"/>
            <a:ext cx="540000" cy="360000"/>
          </a:xfrm>
          <a:prstGeom prst="rect">
            <a:avLst/>
          </a:prstGeom>
        </p:spPr>
      </p:pic>
      <p:pic>
        <p:nvPicPr>
          <p:cNvPr id="23" name="그림 22"/>
          <p:cNvPicPr>
            <a:picLocks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26240" y="3262464"/>
            <a:ext cx="540000" cy="36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194" y="3082464"/>
            <a:ext cx="720000" cy="7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86" y="3082464"/>
            <a:ext cx="720000" cy="7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99" y="1604541"/>
            <a:ext cx="2520000" cy="46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89" y="1604214"/>
            <a:ext cx="2520000" cy="4606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rcRect l="72976" t="20415" r="23245" b="69804"/>
          <a:stretch/>
        </p:blipFill>
        <p:spPr>
          <a:xfrm>
            <a:off x="6108281" y="3232785"/>
            <a:ext cx="95250" cy="1295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rcRect l="79255" t="21134" r="6836" b="65921"/>
          <a:stretch/>
        </p:blipFill>
        <p:spPr>
          <a:xfrm>
            <a:off x="5502882" y="3343275"/>
            <a:ext cx="350520" cy="1714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l="72976" t="20415" r="23245" b="69804"/>
          <a:stretch/>
        </p:blipFill>
        <p:spPr>
          <a:xfrm>
            <a:off x="3234153" y="3236595"/>
            <a:ext cx="95250" cy="12954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/>
          <a:srcRect l="79255" t="21134" r="6836" b="65921"/>
          <a:stretch/>
        </p:blipFill>
        <p:spPr>
          <a:xfrm>
            <a:off x="2628754" y="3347085"/>
            <a:ext cx="350520" cy="171450"/>
          </a:xfrm>
          <a:prstGeom prst="rect">
            <a:avLst/>
          </a:prstGeom>
        </p:spPr>
      </p:pic>
      <p:pic>
        <p:nvPicPr>
          <p:cNvPr id="25" name="Google Shape;320;p40">
            <a:extLst>
              <a:ext uri="{FF2B5EF4-FFF2-40B4-BE49-F238E27FC236}">
                <a16:creationId xmlns:a16="http://schemas.microsoft.com/office/drawing/2014/main" id="{2B98E1CD-BC84-49FE-8804-BBF1A1BA941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4999" y="1282506"/>
            <a:ext cx="2664000" cy="50400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pic>
        <p:nvPicPr>
          <p:cNvPr id="26" name="Google Shape;320;p40">
            <a:extLst>
              <a:ext uri="{FF2B5EF4-FFF2-40B4-BE49-F238E27FC236}">
                <a16:creationId xmlns:a16="http://schemas.microsoft.com/office/drawing/2014/main" id="{2B98E1CD-BC84-49FE-8804-BBF1A1BA941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0489" y="1282506"/>
            <a:ext cx="2664000" cy="50400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2315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6000" y="343225"/>
            <a:ext cx="9720000" cy="646331"/>
          </a:xfrm>
        </p:spPr>
        <p:txBody>
          <a:bodyPr/>
          <a:lstStyle/>
          <a:p>
            <a:r>
              <a:rPr lang="ko-KR" altLang="en-US" dirty="0"/>
              <a:t>프리패스 기능 </a:t>
            </a:r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알림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대중교통 구독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81431" y="2197497"/>
            <a:ext cx="3398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Scheduler </a:t>
            </a:r>
            <a:r>
              <a:rPr lang="ko-KR" altLang="en-US" dirty="0" smtClean="0"/>
              <a:t>관리를 통한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매일 반복되는 </a:t>
            </a:r>
            <a:r>
              <a:rPr lang="en-US" altLang="ko-KR" dirty="0" smtClean="0"/>
              <a:t>Push Notification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426" y="3442506"/>
            <a:ext cx="720000" cy="7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57" y="3442506"/>
            <a:ext cx="720000" cy="7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541" y="3622506"/>
            <a:ext cx="360000" cy="3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16" y="1612141"/>
            <a:ext cx="2520000" cy="46105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795" y="1605095"/>
            <a:ext cx="2520000" cy="46260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l="18029" t="38109" r="24519" b="59914"/>
          <a:stretch/>
        </p:blipFill>
        <p:spPr>
          <a:xfrm>
            <a:off x="4174252" y="3653916"/>
            <a:ext cx="1447800" cy="91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18029" t="39781" r="24519" b="53655"/>
          <a:stretch/>
        </p:blipFill>
        <p:spPr>
          <a:xfrm>
            <a:off x="4227396" y="3387856"/>
            <a:ext cx="1447800" cy="3036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18814" t="33991" r="54093" b="61826"/>
          <a:stretch/>
        </p:blipFill>
        <p:spPr>
          <a:xfrm>
            <a:off x="4268544" y="3202300"/>
            <a:ext cx="682752" cy="193548"/>
          </a:xfrm>
          <a:prstGeom prst="rect">
            <a:avLst/>
          </a:prstGeom>
        </p:spPr>
      </p:pic>
      <p:pic>
        <p:nvPicPr>
          <p:cNvPr id="14" name="Google Shape;320;p40">
            <a:extLst>
              <a:ext uri="{FF2B5EF4-FFF2-40B4-BE49-F238E27FC236}">
                <a16:creationId xmlns:a16="http://schemas.microsoft.com/office/drawing/2014/main" id="{2B98E1CD-BC84-49FE-8804-BBF1A1BA941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839" y="1282506"/>
            <a:ext cx="2664000" cy="50400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pic>
        <p:nvPicPr>
          <p:cNvPr id="10" name="Google Shape;320;p40">
            <a:extLst>
              <a:ext uri="{FF2B5EF4-FFF2-40B4-BE49-F238E27FC236}">
                <a16:creationId xmlns:a16="http://schemas.microsoft.com/office/drawing/2014/main" id="{2B98E1CD-BC84-49FE-8804-BBF1A1BA941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0329" y="1282506"/>
            <a:ext cx="2664000" cy="50400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027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36000" y="343225"/>
            <a:ext cx="9720000" cy="646331"/>
          </a:xfrm>
        </p:spPr>
        <p:txBody>
          <a:bodyPr/>
          <a:lstStyle/>
          <a:p>
            <a:r>
              <a:rPr lang="ko-KR" altLang="en-US" dirty="0"/>
              <a:t>프리패스 기능 </a:t>
            </a:r>
            <a:r>
              <a:rPr lang="en-US" altLang="ko-KR" dirty="0"/>
              <a:t>3. </a:t>
            </a:r>
            <a:r>
              <a:rPr lang="ko-KR" altLang="en-US" dirty="0" smtClean="0"/>
              <a:t>알림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그룹별 경로 탐색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74"/>
          <a:stretch/>
        </p:blipFill>
        <p:spPr>
          <a:xfrm>
            <a:off x="3296221" y="1633051"/>
            <a:ext cx="2520000" cy="456935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145913" y="2053314"/>
            <a:ext cx="342000" cy="34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13" y="2044314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374"/>
          <a:stretch/>
        </p:blipFill>
        <p:spPr>
          <a:xfrm>
            <a:off x="6388575" y="1633051"/>
            <a:ext cx="2520000" cy="456935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7238267" y="2053314"/>
            <a:ext cx="342000" cy="34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67" y="2044314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575" y="3114809"/>
            <a:ext cx="2520000" cy="13244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72976" t="20415" r="23245" b="69804"/>
          <a:stretch/>
        </p:blipFill>
        <p:spPr>
          <a:xfrm>
            <a:off x="8698230" y="3261360"/>
            <a:ext cx="95250" cy="1295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9255" t="21134" r="6836" b="65921"/>
          <a:stretch/>
        </p:blipFill>
        <p:spPr>
          <a:xfrm>
            <a:off x="8092831" y="3371850"/>
            <a:ext cx="350520" cy="171450"/>
          </a:xfrm>
          <a:prstGeom prst="rect">
            <a:avLst/>
          </a:prstGeom>
        </p:spPr>
      </p:pic>
      <p:pic>
        <p:nvPicPr>
          <p:cNvPr id="12" name="Google Shape;320;p40">
            <a:extLst>
              <a:ext uri="{FF2B5EF4-FFF2-40B4-BE49-F238E27FC236}">
                <a16:creationId xmlns:a16="http://schemas.microsoft.com/office/drawing/2014/main" id="{2B98E1CD-BC84-49FE-8804-BBF1A1BA94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221" y="1276068"/>
            <a:ext cx="2664000" cy="50400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pic>
        <p:nvPicPr>
          <p:cNvPr id="13" name="Google Shape;320;p40">
            <a:extLst>
              <a:ext uri="{FF2B5EF4-FFF2-40B4-BE49-F238E27FC236}">
                <a16:creationId xmlns:a16="http://schemas.microsoft.com/office/drawing/2014/main" id="{2B98E1CD-BC84-49FE-8804-BBF1A1BA94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575" y="1276068"/>
            <a:ext cx="2664000" cy="50400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676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6000" y="366308"/>
            <a:ext cx="9720000" cy="600164"/>
          </a:xfrm>
        </p:spPr>
        <p:txBody>
          <a:bodyPr/>
          <a:lstStyle/>
          <a:p>
            <a:r>
              <a:rPr lang="ko-KR" altLang="en-US" dirty="0" smtClean="0"/>
              <a:t>프리패스 </a:t>
            </a:r>
            <a:r>
              <a:rPr lang="ko-KR" altLang="en-US" dirty="0" err="1" smtClean="0"/>
              <a:t>차별점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981A5C-2A91-4991-874D-027D432255A1}"/>
              </a:ext>
            </a:extLst>
          </p:cNvPr>
          <p:cNvGrpSpPr/>
          <p:nvPr/>
        </p:nvGrpSpPr>
        <p:grpSpPr>
          <a:xfrm>
            <a:off x="1466851" y="1563017"/>
            <a:ext cx="1991979" cy="4313629"/>
            <a:chOff x="2200275" y="2344525"/>
            <a:chExt cx="2987969" cy="64704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3B948F3-AA6C-4D5A-B084-163E4C5BC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714" y="2673044"/>
              <a:ext cx="2896739" cy="58994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Google Shape;320;p40">
              <a:extLst>
                <a:ext uri="{FF2B5EF4-FFF2-40B4-BE49-F238E27FC236}">
                  <a16:creationId xmlns:a16="http://schemas.microsoft.com/office/drawing/2014/main" id="{BA1703D0-7CBB-492B-94FC-49FDD34E35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00275" y="2344525"/>
              <a:ext cx="2987969" cy="6470443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433C17-CDC1-4602-AF92-A283B7A05187}"/>
              </a:ext>
            </a:extLst>
          </p:cNvPr>
          <p:cNvSpPr txBox="1"/>
          <p:nvPr/>
        </p:nvSpPr>
        <p:spPr>
          <a:xfrm>
            <a:off x="4857155" y="32090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  <a:latin typeface="+mj-ea"/>
                <a:ea typeface="+mj-ea"/>
              </a:rPr>
              <a:t>N </a:t>
            </a:r>
            <a:r>
              <a:rPr lang="ko-KR" altLang="en-US" sz="2400" dirty="0">
                <a:solidFill>
                  <a:srgbClr val="92D050"/>
                </a:solidFill>
                <a:latin typeface="+mj-ea"/>
                <a:ea typeface="+mj-ea"/>
              </a:rPr>
              <a:t>지도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6AC0D-E0D4-47C2-8146-7985FA9FA7C5}"/>
              </a:ext>
            </a:extLst>
          </p:cNvPr>
          <p:cNvSpPr txBox="1"/>
          <p:nvPr/>
        </p:nvSpPr>
        <p:spPr>
          <a:xfrm>
            <a:off x="5897655" y="3565942"/>
            <a:ext cx="431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  <a:ea typeface="+mj-ea"/>
              </a:rPr>
              <a:t>VS</a:t>
            </a:r>
            <a:endParaRPr lang="ko-KR" altLang="en-US" sz="1600" dirty="0">
              <a:latin typeface="+mj-lt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62AAB-525F-430E-9652-157B0EB29561}"/>
              </a:ext>
            </a:extLst>
          </p:cNvPr>
          <p:cNvSpPr txBox="1"/>
          <p:nvPr/>
        </p:nvSpPr>
        <p:spPr>
          <a:xfrm>
            <a:off x="3775021" y="3683311"/>
            <a:ext cx="2028119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사용자가 소요시간 확인 후</a:t>
            </a:r>
            <a:endParaRPr lang="en-US" altLang="ko-KR" sz="1333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출발시간 직접 계산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B27A7-6F89-471D-AA4C-F35FCD511DE8}"/>
              </a:ext>
            </a:extLst>
          </p:cNvPr>
          <p:cNvSpPr txBox="1"/>
          <p:nvPr/>
        </p:nvSpPr>
        <p:spPr>
          <a:xfrm>
            <a:off x="6390479" y="3683369"/>
            <a:ext cx="226215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사용자가 장소</a:t>
            </a:r>
            <a:r>
              <a:rPr lang="en-US" altLang="ko-KR" sz="1333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시간 </a:t>
            </a:r>
            <a:r>
              <a:rPr lang="ko-KR" alt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입력 시</a:t>
            </a:r>
            <a:endParaRPr lang="en-US" altLang="ko-KR" sz="1333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개인화 통한 자동 </a:t>
            </a:r>
            <a:r>
              <a:rPr lang="ko-KR" alt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계산 및 </a:t>
            </a:r>
            <a:r>
              <a:rPr lang="ko-KR" alt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알림</a:t>
            </a:r>
            <a:endParaRPr lang="en-US" altLang="ko-KR" sz="1333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C212F-AAD8-490B-99F8-383727D584E8}"/>
              </a:ext>
            </a:extLst>
          </p:cNvPr>
          <p:cNvSpPr txBox="1"/>
          <p:nvPr/>
        </p:nvSpPr>
        <p:spPr>
          <a:xfrm>
            <a:off x="6354826" y="3209029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프리패스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7C7AF2-D982-441A-9D74-D406351A79E8}"/>
              </a:ext>
            </a:extLst>
          </p:cNvPr>
          <p:cNvGrpSpPr/>
          <p:nvPr/>
        </p:nvGrpSpPr>
        <p:grpSpPr>
          <a:xfrm>
            <a:off x="8742696" y="1563018"/>
            <a:ext cx="1991979" cy="4313629"/>
            <a:chOff x="13743569" y="2344526"/>
            <a:chExt cx="2987969" cy="64704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DCDEECB-F0C7-49FF-9C2E-332C81547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5023" y="2737962"/>
              <a:ext cx="2952000" cy="5911183"/>
            </a:xfrm>
            <a:prstGeom prst="rect">
              <a:avLst/>
            </a:prstGeom>
          </p:spPr>
        </p:pic>
        <p:pic>
          <p:nvPicPr>
            <p:cNvPr id="13" name="Google Shape;320;p40">
              <a:extLst>
                <a:ext uri="{FF2B5EF4-FFF2-40B4-BE49-F238E27FC236}">
                  <a16:creationId xmlns:a16="http://schemas.microsoft.com/office/drawing/2014/main" id="{32844171-FE8F-4C6A-9B4B-AF69254EB48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43569" y="2344526"/>
              <a:ext cx="2987969" cy="6470443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251228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6000" y="366308"/>
            <a:ext cx="9720000" cy="600164"/>
          </a:xfrm>
        </p:spPr>
        <p:txBody>
          <a:bodyPr/>
          <a:lstStyle/>
          <a:p>
            <a:r>
              <a:rPr lang="ko-KR" altLang="en-US" dirty="0" smtClean="0"/>
              <a:t>프리패스 시연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93162" y="2938545"/>
            <a:ext cx="2005677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시나리오 </a:t>
            </a:r>
            <a:r>
              <a:rPr lang="en-US" altLang="ko-KR" sz="1600" dirty="0" smtClean="0"/>
              <a:t>2.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/>
                </a:solidFill>
              </a:rPr>
              <a:t>개인 맞춤 경로 알림</a:t>
            </a:r>
            <a:endParaRPr lang="en-US" altLang="ko-KR" b="1" dirty="0" smtClean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41723" y="2938545"/>
            <a:ext cx="1745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시나리오 </a:t>
            </a:r>
            <a:r>
              <a:rPr lang="en-US" altLang="ko-KR" sz="1600" dirty="0" smtClean="0"/>
              <a:t>3</a:t>
            </a:r>
            <a:r>
              <a:rPr lang="en-US" altLang="ko-KR" dirty="0" smtClean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/>
                </a:solidFill>
              </a:rPr>
              <a:t>그룹별 경로 알림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2463" y="2938545"/>
            <a:ext cx="2005677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시나리오 </a:t>
            </a:r>
            <a:r>
              <a:rPr lang="en-US" altLang="ko-KR" sz="1600" dirty="0" smtClean="0"/>
              <a:t>1.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/>
                </a:solidFill>
              </a:rPr>
              <a:t>개인 맞춤 정보 등록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6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6776681" y="1702418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b" anchorCtr="0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Database</a:t>
            </a:r>
            <a:endParaRPr lang="ko-KR" altLang="en-US" dirty="0">
              <a:solidFill>
                <a:schemeClr val="accent6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988278" y="1706876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b" anchorCtr="0"/>
          <a:lstStyle/>
          <a:p>
            <a:pPr algn="ctr"/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Backend</a:t>
            </a:r>
          </a:p>
        </p:txBody>
      </p:sp>
      <p:sp>
        <p:nvSpPr>
          <p:cNvPr id="7" name="타원 6"/>
          <p:cNvSpPr/>
          <p:nvPr/>
        </p:nvSpPr>
        <p:spPr>
          <a:xfrm>
            <a:off x="1201892" y="1706876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b" anchorCtr="0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Frontend</a:t>
            </a:r>
            <a:endParaRPr lang="ko-KR" altLang="en-US" dirty="0">
              <a:solidFill>
                <a:schemeClr val="accent1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92" y="1794400"/>
            <a:ext cx="720000" cy="7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78" y="1866400"/>
            <a:ext cx="576000" cy="576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61731" y="309588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 데이터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92991" y="309588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 화면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61132" y="309588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 동작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837068" y="30958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CI / CD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1892" y="1615919"/>
            <a:ext cx="2520000" cy="3960000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48278" y="1615919"/>
            <a:ext cx="2520000" cy="3960000"/>
          </a:xfrm>
          <a:prstGeom prst="round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231048" y="1615919"/>
            <a:ext cx="2520000" cy="3960000"/>
          </a:xfrm>
          <a:prstGeom prst="round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21047" y="1613350"/>
            <a:ext cx="2520000" cy="3960000"/>
          </a:xfrm>
          <a:prstGeom prst="round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559449" y="1685764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b" anchorCtr="0"/>
          <a:lstStyle/>
          <a:p>
            <a:pPr algn="ctr"/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Infra</a:t>
            </a:r>
            <a:endParaRPr lang="ko-KR" altLang="en-US" dirty="0">
              <a:solidFill>
                <a:schemeClr val="accent4">
                  <a:lumMod val="75000"/>
                </a:schemeClr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80" y="1693849"/>
            <a:ext cx="900000" cy="90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60" y="1777296"/>
            <a:ext cx="720000" cy="72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36000" y="366308"/>
            <a:ext cx="9720000" cy="600164"/>
          </a:xfrm>
        </p:spPr>
        <p:txBody>
          <a:bodyPr/>
          <a:lstStyle/>
          <a:p>
            <a:r>
              <a:rPr lang="ko-KR" altLang="en-US" dirty="0"/>
              <a:t>프리패스 시스템 구조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2618E46-4549-48E3-8C0E-4C2F3BC07A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210"/>
          <a:stretch/>
        </p:blipFill>
        <p:spPr>
          <a:xfrm>
            <a:off x="893895" y="3632932"/>
            <a:ext cx="2099626" cy="309499"/>
          </a:xfrm>
          <a:prstGeom prst="rect">
            <a:avLst/>
          </a:prstGeom>
        </p:spPr>
      </p:pic>
      <p:pic>
        <p:nvPicPr>
          <p:cNvPr id="31" name="그림 3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50D46D-183B-4A92-A0C3-78DBB0C96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87" y="4903637"/>
            <a:ext cx="783337" cy="41228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1E972EB-9984-4DD5-9BB0-CDE87BA53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832" y="4228992"/>
            <a:ext cx="639247" cy="71445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8AED050-C43A-42ED-B003-2FD24C791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7475" y="4255199"/>
            <a:ext cx="829876" cy="9277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A196376-783B-43BB-A6F0-1E3EAAA4D61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798" b="46621"/>
          <a:stretch/>
        </p:blipFill>
        <p:spPr>
          <a:xfrm>
            <a:off x="3799610" y="3631799"/>
            <a:ext cx="986557" cy="43605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ADFEF8E-1298-4154-987D-554975DBC6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798" t="53379"/>
          <a:stretch/>
        </p:blipFill>
        <p:spPr>
          <a:xfrm>
            <a:off x="4896618" y="3705159"/>
            <a:ext cx="1237144" cy="477586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0699E318-D6D3-4AFA-931F-1F8D5DC474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4537" y="4397545"/>
            <a:ext cx="2147134" cy="7300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1FD6EE1-B12B-4D35-909B-A92E561960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7843" y="4352547"/>
            <a:ext cx="1043689" cy="115568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99DF1E3-4599-4FB0-BDEF-51D5E493F0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3208" y="4654490"/>
            <a:ext cx="556634" cy="6163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2BD6945-5D73-4D87-A599-808CE93640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90" y="3732024"/>
            <a:ext cx="878414" cy="54388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F27A169-DA2B-4C3A-83BB-4F6C8A840E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5372" y="3621558"/>
            <a:ext cx="821254" cy="8421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501" y="3839241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3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236000" y="366308"/>
            <a:ext cx="9720000" cy="600164"/>
          </a:xfrm>
        </p:spPr>
        <p:txBody>
          <a:bodyPr/>
          <a:lstStyle/>
          <a:p>
            <a:r>
              <a:rPr lang="ko-KR" altLang="en-US" dirty="0"/>
              <a:t>프리패스 고도화 계획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82792" y="3604143"/>
            <a:ext cx="285549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빅데이터 </a:t>
            </a:r>
            <a:r>
              <a:rPr lang="en-US" altLang="ko-KR" b="1" dirty="0">
                <a:solidFill>
                  <a:schemeClr val="accent1"/>
                </a:solidFill>
              </a:rPr>
              <a:t>+ </a:t>
            </a:r>
            <a:r>
              <a:rPr lang="ko-KR" altLang="en-US" b="1" dirty="0">
                <a:solidFill>
                  <a:schemeClr val="accent1"/>
                </a:solidFill>
              </a:rPr>
              <a:t>인공지능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53051" y="3587262"/>
            <a:ext cx="285549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서비스 범위 </a:t>
            </a:r>
            <a:r>
              <a:rPr lang="ko-KR" altLang="en-US" b="1" dirty="0" smtClean="0">
                <a:solidFill>
                  <a:schemeClr val="accent1"/>
                </a:solidFill>
              </a:rPr>
              <a:t>확장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1" name="Object 5">
            <a:extLst>
              <a:ext uri="{FF2B5EF4-FFF2-40B4-BE49-F238E27FC236}">
                <a16:creationId xmlns:a16="http://schemas.microsoft.com/office/drawing/2014/main" id="{DE1EF84C-8230-461A-920D-6297BE0E3DA0}"/>
              </a:ext>
            </a:extLst>
          </p:cNvPr>
          <p:cNvSpPr txBox="1"/>
          <p:nvPr/>
        </p:nvSpPr>
        <p:spPr>
          <a:xfrm>
            <a:off x="1177756" y="4146425"/>
            <a:ext cx="4065567" cy="8461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행동 </a:t>
            </a:r>
            <a:r>
              <a:rPr lang="ko-KR" altLang="en-US" sz="1600" dirty="0"/>
              <a:t>데이터와 패턴 수집</a:t>
            </a:r>
            <a:r>
              <a:rPr lang="en-US" altLang="ko-KR" sz="1600" dirty="0"/>
              <a:t>/</a:t>
            </a:r>
            <a:r>
              <a:rPr lang="ko-KR" altLang="en-US" sz="1600" dirty="0"/>
              <a:t>분석을 통해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한 단계 더 업그레이드된 개인화 서비스 제공</a:t>
            </a:r>
          </a:p>
          <a:p>
            <a:pPr algn="ctr">
              <a:lnSpc>
                <a:spcPct val="150000"/>
              </a:lnSpc>
            </a:pPr>
            <a:endParaRPr lang="en-US" sz="160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DE1EF84C-8230-461A-920D-6297BE0E3DA0}"/>
              </a:ext>
            </a:extLst>
          </p:cNvPr>
          <p:cNvSpPr txBox="1"/>
          <p:nvPr/>
        </p:nvSpPr>
        <p:spPr>
          <a:xfrm>
            <a:off x="6973837" y="4146425"/>
            <a:ext cx="4013925" cy="8461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대중교통 뿐만 </a:t>
            </a:r>
            <a:r>
              <a:rPr lang="ko-KR" altLang="en-US" sz="1600" dirty="0"/>
              <a:t>아니라 </a:t>
            </a:r>
            <a:r>
              <a:rPr lang="ko-KR" altLang="en-US" sz="1600" dirty="0" smtClean="0"/>
              <a:t>자동차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자전거 등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사용자가 원하는 모든 방법으로 </a:t>
            </a:r>
            <a:r>
              <a:rPr lang="ko-KR" altLang="en-US" sz="1600" dirty="0" smtClean="0"/>
              <a:t>알림 </a:t>
            </a:r>
            <a:r>
              <a:rPr lang="ko-KR" altLang="en-US" sz="1600" dirty="0"/>
              <a:t>요청 가능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39" y="1683896"/>
            <a:ext cx="1260000" cy="1260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799" y="1683896"/>
            <a:ext cx="1260000" cy="126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10539" y="3429000"/>
            <a:ext cx="360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180799" y="3429000"/>
            <a:ext cx="360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93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374" y="1095696"/>
            <a:ext cx="102312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/>
                </a:solidFill>
              </a:rPr>
              <a:t>카카오 판교오피스</a:t>
            </a:r>
            <a:r>
              <a:rPr lang="ko-KR" altLang="en-US" dirty="0" smtClean="0"/>
              <a:t>에 있는 라이언이 </a:t>
            </a:r>
            <a:r>
              <a:rPr lang="ko-KR" altLang="en-US" b="1" dirty="0" err="1" smtClean="0">
                <a:solidFill>
                  <a:schemeClr val="accent1"/>
                </a:solidFill>
              </a:rPr>
              <a:t>멀티캠퍼스</a:t>
            </a:r>
            <a:r>
              <a:rPr lang="ko-KR" altLang="en-US" b="1" dirty="0" smtClean="0">
                <a:solidFill>
                  <a:schemeClr val="accent1"/>
                </a:solidFill>
              </a:rPr>
              <a:t> 역삼</a:t>
            </a:r>
            <a:r>
              <a:rPr lang="ko-KR" altLang="en-US" dirty="0" smtClean="0"/>
              <a:t>으로 </a:t>
            </a:r>
            <a:r>
              <a:rPr lang="ko-KR" altLang="en-US" b="1" dirty="0" smtClean="0">
                <a:solidFill>
                  <a:schemeClr val="accent2"/>
                </a:solidFill>
              </a:rPr>
              <a:t>오후 </a:t>
            </a:r>
            <a:r>
              <a:rPr lang="en-US" altLang="ko-KR" b="1" dirty="0" smtClean="0">
                <a:solidFill>
                  <a:schemeClr val="accent2"/>
                </a:solidFill>
              </a:rPr>
              <a:t>4</a:t>
            </a:r>
            <a:r>
              <a:rPr lang="ko-KR" altLang="en-US" b="1" dirty="0" smtClean="0">
                <a:solidFill>
                  <a:schemeClr val="accent2"/>
                </a:solidFill>
              </a:rPr>
              <a:t>시까지</a:t>
            </a:r>
            <a:r>
              <a:rPr lang="ko-KR" altLang="en-US" dirty="0" smtClean="0"/>
              <a:t> 이동하려면 몇 시에 출발해야 하나요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09992" y="6534150"/>
            <a:ext cx="2182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EC507"/>
                </a:solidFill>
              </a:rPr>
              <a:t>Copyright © </a:t>
            </a:r>
            <a:r>
              <a:rPr lang="en-US" altLang="ko-KR" sz="800" b="1" dirty="0" err="1" smtClean="0">
                <a:solidFill>
                  <a:srgbClr val="FEC507"/>
                </a:solidFill>
              </a:rPr>
              <a:t>Kakao</a:t>
            </a:r>
            <a:r>
              <a:rPr lang="en-US" altLang="ko-KR" sz="800" b="1" dirty="0" smtClean="0">
                <a:solidFill>
                  <a:srgbClr val="FEC507"/>
                </a:solidFill>
              </a:rPr>
              <a:t> Corp. All rights reserved.</a:t>
            </a:r>
            <a:endParaRPr lang="ko-KR" altLang="en-US" sz="800" b="1" dirty="0">
              <a:solidFill>
                <a:srgbClr val="FEC507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236000" y="366308"/>
            <a:ext cx="9720000" cy="600164"/>
          </a:xfrm>
        </p:spPr>
        <p:txBody>
          <a:bodyPr/>
          <a:lstStyle/>
          <a:p>
            <a:r>
              <a:rPr lang="ko-KR" altLang="en-US" dirty="0" smtClean="0"/>
              <a:t>오늘의 퀴즈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23" y="2369168"/>
            <a:ext cx="1124322" cy="11243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21" y="3173655"/>
            <a:ext cx="985191" cy="9851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150" y="4301746"/>
            <a:ext cx="1945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+mn-ea"/>
              </a:rPr>
              <a:t>카카오 </a:t>
            </a:r>
            <a:r>
              <a:rPr lang="ko-KR" altLang="en-US" sz="1600" dirty="0" err="1" smtClean="0">
                <a:latin typeface="+mn-ea"/>
              </a:rPr>
              <a:t>판교오피스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64460" y="3566481"/>
            <a:ext cx="1945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+mn-ea"/>
              </a:rPr>
              <a:t>멀티캠퍼스</a:t>
            </a:r>
            <a:r>
              <a:rPr lang="ko-KR" altLang="en-US" sz="1600" dirty="0" smtClean="0">
                <a:latin typeface="+mn-ea"/>
              </a:rPr>
              <a:t> 역삼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9753">
            <a:off x="5523600" y="1144139"/>
            <a:ext cx="500991" cy="472943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714931" y="1629094"/>
            <a:ext cx="667083" cy="667083"/>
            <a:chOff x="8714931" y="1790298"/>
            <a:chExt cx="667083" cy="66708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931" y="1790298"/>
              <a:ext cx="667083" cy="667083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8770262" y="2073543"/>
              <a:ext cx="553384" cy="190473"/>
            </a:xfrm>
            <a:prstGeom prst="rect">
              <a:avLst/>
            </a:prstGeom>
            <a:solidFill>
              <a:srgbClr val="DDE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60534" y="2063815"/>
              <a:ext cx="5533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latin typeface="+mj-lt"/>
                  <a:ea typeface="Spoqa Han Sans Neo Bold" panose="020B0800000000000000" pitchFamily="34" charset="0"/>
                </a:rPr>
                <a:t>16:00</a:t>
              </a:r>
              <a:endParaRPr lang="ko-KR" altLang="en-US" sz="1050" dirty="0">
                <a:latin typeface="+mj-lt"/>
                <a:ea typeface="Spoqa Han Sans Neo Bold" panose="020B0800000000000000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226071" y="4898508"/>
            <a:ext cx="7739857" cy="127361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조건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1.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라이언은 약속 시간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분 전에 도착하고 싶습니다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조건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라이언의 걸음 속도는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2km/h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로 느립니다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조건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라이언은 지하철보다 버스를 선호합니다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0"/>
          <a:stretch/>
        </p:blipFill>
        <p:spPr>
          <a:xfrm flipH="1">
            <a:off x="3033512" y="3031728"/>
            <a:ext cx="1080000" cy="99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1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24195" y="3612442"/>
            <a:ext cx="4743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계산하지 마세요</a:t>
            </a:r>
            <a:r>
              <a:rPr lang="en-US" altLang="ko-KR" sz="2800" dirty="0" smtClean="0"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5977E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프리패스</a:t>
            </a:r>
            <a:r>
              <a:rPr lang="ko-KR" altLang="en-US" sz="2800" dirty="0" smtClean="0"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에</a:t>
            </a:r>
            <a:r>
              <a:rPr lang="ko-KR" altLang="en-US" sz="2800" dirty="0" smtClean="0">
                <a:solidFill>
                  <a:srgbClr val="5977E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 </a:t>
            </a:r>
            <a:r>
              <a:rPr lang="ko-KR" altLang="en-US" sz="2800" dirty="0" smtClean="0">
                <a:solidFill>
                  <a:schemeClr val="accent2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알림</a:t>
            </a:r>
            <a:r>
              <a:rPr lang="ko-KR" altLang="en-US" sz="2800" dirty="0" smtClean="0"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을</a:t>
            </a:r>
            <a:r>
              <a:rPr lang="ko-KR" altLang="en-US" sz="2800" dirty="0" smtClean="0">
                <a:solidFill>
                  <a:srgbClr val="5977E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 </a:t>
            </a:r>
            <a:r>
              <a:rPr lang="ko-KR" altLang="en-US" sz="2800" dirty="0" smtClean="0"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등록하세요</a:t>
            </a:r>
            <a:r>
              <a:rPr lang="en-US" altLang="ko-KR" sz="2800" dirty="0" smtClean="0"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!</a:t>
            </a:r>
            <a:endParaRPr lang="ko-KR" altLang="en-US" sz="280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36000" y="366308"/>
            <a:ext cx="9720000" cy="600164"/>
          </a:xfrm>
        </p:spPr>
        <p:txBody>
          <a:bodyPr/>
          <a:lstStyle/>
          <a:p>
            <a:r>
              <a:rPr lang="ko-KR" altLang="en-US" dirty="0" smtClean="0"/>
              <a:t>오늘의 퀴즈 정답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1" y="1995410"/>
            <a:ext cx="1427475" cy="14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6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18" y="4594165"/>
            <a:ext cx="1620000" cy="16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379" y="2674985"/>
            <a:ext cx="1620000" cy="1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322" y="4504636"/>
            <a:ext cx="1620000" cy="16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57" y="1278088"/>
            <a:ext cx="1620000" cy="16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34" y="2575894"/>
            <a:ext cx="1620000" cy="1620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737047" y="3903071"/>
            <a:ext cx="1260000" cy="288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BACKEND</a:t>
            </a:r>
            <a:endParaRPr lang="ko-KR" altLang="en-US" sz="16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342304" y="3803980"/>
            <a:ext cx="1260000" cy="288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BACKEND</a:t>
            </a:r>
            <a:endParaRPr lang="ko-KR" altLang="en-US" sz="16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702599" y="5491751"/>
            <a:ext cx="126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FRONTEND</a:t>
            </a:r>
            <a:endParaRPr lang="ko-KR" altLang="en-US" sz="16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232071" y="5491751"/>
            <a:ext cx="126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FRONTEND</a:t>
            </a:r>
            <a:endParaRPr lang="ko-KR" altLang="en-US" sz="16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082" y="3438724"/>
            <a:ext cx="1663449" cy="72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" y="1418926"/>
            <a:ext cx="1080000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99389" y="1882480"/>
            <a:ext cx="2541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1"/>
                </a:solidFill>
                <a:latin typeface="+mj-ea"/>
                <a:ea typeface="+mj-ea"/>
              </a:rPr>
              <a:t>감사합니다</a:t>
            </a:r>
            <a:endParaRPr lang="ko-KR" altLang="en-US" sz="4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078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374" y="1095696"/>
            <a:ext cx="102312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/>
                </a:solidFill>
              </a:rPr>
              <a:t>카카오 판교오피스</a:t>
            </a:r>
            <a:r>
              <a:rPr lang="ko-KR" altLang="en-US" dirty="0" smtClean="0"/>
              <a:t>에 있는 라이언이 </a:t>
            </a:r>
            <a:r>
              <a:rPr lang="ko-KR" altLang="en-US" b="1" dirty="0" err="1" smtClean="0">
                <a:solidFill>
                  <a:schemeClr val="accent1"/>
                </a:solidFill>
              </a:rPr>
              <a:t>멀티캠퍼스</a:t>
            </a:r>
            <a:r>
              <a:rPr lang="ko-KR" altLang="en-US" b="1" dirty="0" smtClean="0">
                <a:solidFill>
                  <a:schemeClr val="accent1"/>
                </a:solidFill>
              </a:rPr>
              <a:t> 역삼</a:t>
            </a:r>
            <a:r>
              <a:rPr lang="ko-KR" altLang="en-US" dirty="0" smtClean="0"/>
              <a:t>으로 </a:t>
            </a:r>
            <a:r>
              <a:rPr lang="ko-KR" altLang="en-US" b="1" dirty="0" smtClean="0">
                <a:solidFill>
                  <a:schemeClr val="accent2"/>
                </a:solidFill>
              </a:rPr>
              <a:t>오후 </a:t>
            </a:r>
            <a:r>
              <a:rPr lang="en-US" altLang="ko-KR" b="1" dirty="0" smtClean="0">
                <a:solidFill>
                  <a:schemeClr val="accent2"/>
                </a:solidFill>
              </a:rPr>
              <a:t>4</a:t>
            </a:r>
            <a:r>
              <a:rPr lang="ko-KR" altLang="en-US" b="1" dirty="0" smtClean="0">
                <a:solidFill>
                  <a:schemeClr val="accent2"/>
                </a:solidFill>
              </a:rPr>
              <a:t>시까지</a:t>
            </a:r>
            <a:r>
              <a:rPr lang="ko-KR" altLang="en-US" dirty="0" smtClean="0"/>
              <a:t> 이동하려면 몇 시에 출발해야 하나요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09992" y="6534150"/>
            <a:ext cx="2182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EC507"/>
                </a:solidFill>
              </a:rPr>
              <a:t>Copyright © </a:t>
            </a:r>
            <a:r>
              <a:rPr lang="en-US" altLang="ko-KR" sz="800" b="1" dirty="0" err="1" smtClean="0">
                <a:solidFill>
                  <a:srgbClr val="FEC507"/>
                </a:solidFill>
              </a:rPr>
              <a:t>Kakao</a:t>
            </a:r>
            <a:r>
              <a:rPr lang="en-US" altLang="ko-KR" sz="800" b="1" dirty="0" smtClean="0">
                <a:solidFill>
                  <a:srgbClr val="FEC507"/>
                </a:solidFill>
              </a:rPr>
              <a:t> Corp. All rights reserved.</a:t>
            </a:r>
            <a:endParaRPr lang="ko-KR" altLang="en-US" sz="800" b="1" dirty="0">
              <a:solidFill>
                <a:srgbClr val="FEC507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236000" y="366308"/>
            <a:ext cx="9720000" cy="600164"/>
          </a:xfrm>
        </p:spPr>
        <p:txBody>
          <a:bodyPr/>
          <a:lstStyle/>
          <a:p>
            <a:r>
              <a:rPr lang="ko-KR" altLang="en-US" dirty="0" smtClean="0"/>
              <a:t>오늘의 퀴즈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23" y="2369168"/>
            <a:ext cx="1124322" cy="11243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21" y="3173655"/>
            <a:ext cx="985191" cy="9851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150" y="4301746"/>
            <a:ext cx="1945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+mn-ea"/>
              </a:rPr>
              <a:t>카카오 </a:t>
            </a:r>
            <a:r>
              <a:rPr lang="ko-KR" altLang="en-US" sz="1600" dirty="0" err="1" smtClean="0">
                <a:latin typeface="+mn-ea"/>
              </a:rPr>
              <a:t>판교오피스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64460" y="3566481"/>
            <a:ext cx="1945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+mn-ea"/>
              </a:rPr>
              <a:t>멀티캠퍼스</a:t>
            </a:r>
            <a:r>
              <a:rPr lang="ko-KR" altLang="en-US" sz="1600" dirty="0" smtClean="0">
                <a:latin typeface="+mn-ea"/>
              </a:rPr>
              <a:t> 역삼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9753">
            <a:off x="5523600" y="1144139"/>
            <a:ext cx="500991" cy="472943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714931" y="1629094"/>
            <a:ext cx="667083" cy="667083"/>
            <a:chOff x="8714931" y="1790298"/>
            <a:chExt cx="667083" cy="66708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931" y="1790298"/>
              <a:ext cx="667083" cy="667083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8770262" y="2073543"/>
              <a:ext cx="553384" cy="190473"/>
            </a:xfrm>
            <a:prstGeom prst="rect">
              <a:avLst/>
            </a:prstGeom>
            <a:solidFill>
              <a:srgbClr val="DDE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60534" y="2063815"/>
              <a:ext cx="5533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latin typeface="+mj-lt"/>
                  <a:ea typeface="Spoqa Han Sans Neo Bold" panose="020B0800000000000000" pitchFamily="34" charset="0"/>
                </a:rPr>
                <a:t>16:00</a:t>
              </a:r>
              <a:endParaRPr lang="ko-KR" altLang="en-US" sz="1050" dirty="0">
                <a:latin typeface="+mj-lt"/>
                <a:ea typeface="Spoqa Han Sans Neo Bold" panose="020B0800000000000000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226071" y="4898508"/>
            <a:ext cx="7739857" cy="127361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조건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1.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라이언은 약속 시간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분 전에 도착하고 싶습니다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조건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라이언의 걸음 속도는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2km/h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로 느립니다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조건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라이언은 지하철보다 버스를 선호합니다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0"/>
          <a:stretch/>
        </p:blipFill>
        <p:spPr>
          <a:xfrm flipH="1">
            <a:off x="3033512" y="3031728"/>
            <a:ext cx="1080000" cy="99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5" t="25505" r="31836" b="19304"/>
          <a:stretch/>
        </p:blipFill>
        <p:spPr>
          <a:xfrm flipH="1">
            <a:off x="9521818" y="3234411"/>
            <a:ext cx="720090" cy="10744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0"/>
          <a:stretch/>
        </p:blipFill>
        <p:spPr>
          <a:xfrm flipH="1">
            <a:off x="8987451" y="1233589"/>
            <a:ext cx="1800000" cy="166878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4544" y="-1290480"/>
            <a:ext cx="605814" cy="78782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4544" y="165717"/>
            <a:ext cx="605814" cy="787823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4544" y="1621913"/>
            <a:ext cx="605814" cy="78782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6000" y="343225"/>
            <a:ext cx="9720000" cy="646331"/>
          </a:xfrm>
        </p:spPr>
        <p:txBody>
          <a:bodyPr/>
          <a:lstStyle/>
          <a:p>
            <a:r>
              <a:rPr lang="ko-KR" altLang="en-US" dirty="0" smtClean="0"/>
              <a:t>초 개인화의 필요성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3214" y="1233589"/>
            <a:ext cx="1800000" cy="180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60816" y="2924496"/>
            <a:ext cx="9209272" cy="130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3214" y="2842566"/>
            <a:ext cx="1800000" cy="18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43214" y="4437870"/>
            <a:ext cx="8250366" cy="267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09992" y="6534150"/>
            <a:ext cx="2182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EC507"/>
                </a:solidFill>
              </a:rPr>
              <a:t>Copyright © </a:t>
            </a:r>
            <a:r>
              <a:rPr lang="en-US" altLang="ko-KR" sz="800" b="1" dirty="0" err="1" smtClean="0">
                <a:solidFill>
                  <a:srgbClr val="FEC507"/>
                </a:solidFill>
              </a:rPr>
              <a:t>Kakao</a:t>
            </a:r>
            <a:r>
              <a:rPr lang="en-US" altLang="ko-KR" sz="800" b="1" dirty="0" smtClean="0">
                <a:solidFill>
                  <a:srgbClr val="FEC507"/>
                </a:solidFill>
              </a:rPr>
              <a:t> Corp. All rights reserved.</a:t>
            </a:r>
            <a:endParaRPr lang="ko-KR" altLang="en-US" sz="800" b="1" dirty="0">
              <a:solidFill>
                <a:srgbClr val="FEC507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088" y="3122094"/>
            <a:ext cx="1124322" cy="112432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3" y="3270369"/>
            <a:ext cx="985191" cy="9851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15899" r="26938" b="14852"/>
          <a:stretch/>
        </p:blipFill>
        <p:spPr>
          <a:xfrm flipH="1">
            <a:off x="9481476" y="4492256"/>
            <a:ext cx="754662" cy="12442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3214" y="4198217"/>
            <a:ext cx="1800000" cy="180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43214" y="5844509"/>
            <a:ext cx="9158162" cy="18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56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62708 -0.0018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54" y="-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62487 0.00787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7" y="3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62708 -0.00093 " pathEditMode="relative" rAng="0" ptsTypes="AA">
                                      <p:cBhvr>
                                        <p:cTn id="10" dur="1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54" y="-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6000" y="343225"/>
            <a:ext cx="9720000" cy="646331"/>
          </a:xfrm>
        </p:spPr>
        <p:txBody>
          <a:bodyPr/>
          <a:lstStyle/>
          <a:p>
            <a:r>
              <a:rPr lang="ko-KR" altLang="en-US" dirty="0" smtClean="0"/>
              <a:t>초 개인화의 필요성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09992" y="6534150"/>
            <a:ext cx="2182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EC507"/>
                </a:solidFill>
              </a:rPr>
              <a:t>Copyright © </a:t>
            </a:r>
            <a:r>
              <a:rPr lang="en-US" altLang="ko-KR" sz="800" b="1" dirty="0" err="1" smtClean="0">
                <a:solidFill>
                  <a:srgbClr val="FEC507"/>
                </a:solidFill>
              </a:rPr>
              <a:t>Kakao</a:t>
            </a:r>
            <a:r>
              <a:rPr lang="en-US" altLang="ko-KR" sz="800" b="1" dirty="0" smtClean="0">
                <a:solidFill>
                  <a:srgbClr val="FEC507"/>
                </a:solidFill>
              </a:rPr>
              <a:t> Corp. All rights reserved.</a:t>
            </a:r>
            <a:endParaRPr lang="ko-KR" altLang="en-US" sz="800" b="1" dirty="0">
              <a:solidFill>
                <a:srgbClr val="FEC507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20" y="2614350"/>
            <a:ext cx="1080000" cy="108000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5563579" y="2895228"/>
            <a:ext cx="1075019" cy="1075019"/>
            <a:chOff x="8714931" y="1790298"/>
            <a:chExt cx="667083" cy="66708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931" y="1790298"/>
              <a:ext cx="667083" cy="667083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8770262" y="2073543"/>
              <a:ext cx="553384" cy="190473"/>
            </a:xfrm>
            <a:prstGeom prst="rect">
              <a:avLst/>
            </a:prstGeom>
            <a:solidFill>
              <a:srgbClr val="DDE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776608" y="2073792"/>
              <a:ext cx="553384" cy="21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+mj-lt"/>
                  <a:ea typeface="Spoqa Han Sans Neo Bold" panose="020B0800000000000000" pitchFamily="34" charset="0"/>
                </a:rPr>
                <a:t>16:00</a:t>
              </a:r>
              <a:endParaRPr lang="ko-KR" altLang="en-US" sz="1400" dirty="0">
                <a:latin typeface="+mj-lt"/>
                <a:ea typeface="Spoqa Han Sans Neo Bold" panose="020B0800000000000000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22816" y="3854094"/>
            <a:ext cx="1356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약속시간</a:t>
            </a:r>
            <a:endParaRPr lang="ko-KR" altLang="en-US" sz="1400" dirty="0">
              <a:latin typeface="+mj-ea"/>
              <a:ea typeface="+mj-ea"/>
            </a:endParaRPr>
          </a:p>
        </p:txBody>
      </p:sp>
      <p:grpSp>
        <p:nvGrpSpPr>
          <p:cNvPr id="31" name="그룹 30"/>
          <p:cNvGrpSpPr/>
          <p:nvPr/>
        </p:nvGrpSpPr>
        <p:grpSpPr>
          <a:xfrm rot="20429745">
            <a:off x="2328053" y="1704367"/>
            <a:ext cx="1347847" cy="1354879"/>
            <a:chOff x="6389564" y="1478605"/>
            <a:chExt cx="1238146" cy="123814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564" y="1478605"/>
              <a:ext cx="1238146" cy="1238146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6548161" y="1776300"/>
              <a:ext cx="699178" cy="227598"/>
            </a:xfrm>
            <a:prstGeom prst="rect">
              <a:avLst/>
            </a:prstGeom>
            <a:solidFill>
              <a:srgbClr val="FFB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265731" y="2054725"/>
            <a:ext cx="1231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+mj-ea"/>
                <a:ea typeface="+mj-ea"/>
              </a:rPr>
              <a:t>15:45</a:t>
            </a:r>
            <a:r>
              <a:rPr lang="ko-KR" altLang="en-US" sz="1400" dirty="0" smtClean="0">
                <a:latin typeface="+mj-ea"/>
                <a:ea typeface="+mj-ea"/>
              </a:rPr>
              <a:t>까지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도착 해야지</a:t>
            </a:r>
            <a:r>
              <a:rPr lang="en-US" altLang="ko-KR" sz="1400" dirty="0" smtClean="0">
                <a:latin typeface="+mj-ea"/>
                <a:ea typeface="+mj-ea"/>
              </a:rPr>
              <a:t>!</a:t>
            </a:r>
            <a:endParaRPr lang="ko-KR" altLang="en-US" sz="1400" dirty="0">
              <a:latin typeface="+mj-ea"/>
              <a:ea typeface="+mj-ea"/>
            </a:endParaRPr>
          </a:p>
        </p:txBody>
      </p:sp>
      <p:grpSp>
        <p:nvGrpSpPr>
          <p:cNvPr id="41" name="그룹 40"/>
          <p:cNvGrpSpPr/>
          <p:nvPr/>
        </p:nvGrpSpPr>
        <p:grpSpPr>
          <a:xfrm flipH="1">
            <a:off x="8467899" y="2895228"/>
            <a:ext cx="1347847" cy="1354879"/>
            <a:chOff x="6389564" y="1478605"/>
            <a:chExt cx="1238146" cy="1238146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564" y="1478605"/>
              <a:ext cx="1238146" cy="1238146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6548161" y="1776300"/>
              <a:ext cx="699178" cy="227598"/>
            </a:xfrm>
            <a:prstGeom prst="rect">
              <a:avLst/>
            </a:prstGeom>
            <a:solidFill>
              <a:srgbClr val="FFBD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 flipH="1">
            <a:off x="8745393" y="3129961"/>
            <a:ext cx="1034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+mj-ea"/>
                <a:ea typeface="+mj-ea"/>
              </a:rPr>
              <a:t>16:00</a:t>
            </a:r>
            <a:r>
              <a:rPr lang="ko-KR" altLang="en-US" sz="1400" dirty="0">
                <a:latin typeface="+mj-ea"/>
                <a:ea typeface="+mj-ea"/>
              </a:rPr>
              <a:t>에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맞춰가면 되겠지</a:t>
            </a:r>
            <a:r>
              <a:rPr lang="en-US" altLang="ko-KR" sz="1400" dirty="0" smtClean="0">
                <a:latin typeface="+mj-ea"/>
                <a:ea typeface="+mj-ea"/>
              </a:rPr>
              <a:t>?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44" y="3545742"/>
            <a:ext cx="16875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92" y="2621731"/>
            <a:ext cx="1124322" cy="11243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8046" y="-392788"/>
            <a:ext cx="605814" cy="80833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7924" y="2028240"/>
            <a:ext cx="1583430" cy="16062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6000" y="343225"/>
            <a:ext cx="9720000" cy="646331"/>
          </a:xfrm>
        </p:spPr>
        <p:txBody>
          <a:bodyPr/>
          <a:lstStyle/>
          <a:p>
            <a:r>
              <a:rPr lang="ko-KR" altLang="en-US" dirty="0" smtClean="0"/>
              <a:t>초 개인화의 필요성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09992" y="6534150"/>
            <a:ext cx="2182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EC507"/>
                </a:solidFill>
              </a:rPr>
              <a:t>Copyright © </a:t>
            </a:r>
            <a:r>
              <a:rPr lang="en-US" altLang="ko-KR" sz="800" b="1" dirty="0" err="1" smtClean="0">
                <a:solidFill>
                  <a:srgbClr val="FEC507"/>
                </a:solidFill>
              </a:rPr>
              <a:t>Kakao</a:t>
            </a:r>
            <a:r>
              <a:rPr lang="en-US" altLang="ko-KR" sz="800" b="1" dirty="0" smtClean="0">
                <a:solidFill>
                  <a:srgbClr val="FEC507"/>
                </a:solidFill>
              </a:rPr>
              <a:t> Corp. All rights reserved.</a:t>
            </a:r>
            <a:endParaRPr lang="ko-KR" altLang="en-US" sz="800" b="1" dirty="0">
              <a:solidFill>
                <a:srgbClr val="FEC507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4501" y="2533550"/>
            <a:ext cx="1370276" cy="137027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4501" y="3084029"/>
            <a:ext cx="1370276" cy="13702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06" y="2760862"/>
            <a:ext cx="985191" cy="98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1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3611 L 0.58255 0.0379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45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-0.00139 L 0.0125 -0.00116 C 0.01459 -0.0037 0.01654 -0.00625 0.01875 -0.00833 C 0.02071 -0.01042 0.02331 -0.01111 0.025 -0.01389 C 0.02578 -0.01528 0.0263 -0.01713 0.02735 -0.01806 C 0.02878 -0.01968 0.0306 -0.01921 0.03203 -0.02083 C 0.03867 -0.02894 0.03021 -0.01944 0.03672 -0.025 C 0.0375 -0.02593 0.03815 -0.02708 0.03907 -0.02778 C 0.03972 -0.02847 0.04063 -0.0287 0.04141 -0.02917 C 0.04219 -0.03009 0.04284 -0.03148 0.04375 -0.03194 C 0.04519 -0.03333 0.04688 -0.03356 0.04844 -0.03472 C 0.04948 -0.03565 0.05052 -0.03634 0.05157 -0.0375 C 0.05235 -0.03866 0.05287 -0.04074 0.05391 -0.04167 C 0.05508 -0.04306 0.05651 -0.04352 0.05782 -0.04444 C 0.06315 -0.04931 0.05677 -0.04583 0.06328 -0.04861 C 0.06992 -0.05671 0.06146 -0.04722 0.06797 -0.05278 C 0.06875 -0.0537 0.0694 -0.05509 0.07032 -0.05556 C 0.07175 -0.05694 0.07357 -0.05671 0.075 -0.05833 C 0.08164 -0.06644 0.07318 -0.05694 0.07969 -0.0625 C 0.08047 -0.06343 0.08112 -0.06458 0.08203 -0.06528 C 0.08269 -0.06597 0.0836 -0.0662 0.08438 -0.06667 C 0.08516 -0.06759 0.08581 -0.06875 0.08672 -0.06944 C 0.08737 -0.07014 0.08828 -0.07014 0.08907 -0.07083 C 0.09063 -0.07269 0.09219 -0.07454 0.09375 -0.07639 L 0.0961 -0.07917 L 0.09844 -0.08194 C 0.10287 -0.09398 0.09688 -0.07986 0.10235 -0.0875 C 0.103 -0.08866 0.10313 -0.09074 0.10391 -0.09167 C 0.10443 -0.09259 0.10547 -0.09259 0.10625 -0.09306 C 0.10703 -0.09398 0.10769 -0.09537 0.1086 -0.09583 C 0.11003 -0.09722 0.11172 -0.09769 0.11328 -0.09861 L 0.11563 -0.1 C 0.12032 -0.09954 0.125 -0.10023 0.12969 -0.09861 C 0.13112 -0.09815 0.13399 -0.09213 0.13516 -0.09028 C 0.13581 -0.08935 0.13672 -0.08866 0.1375 -0.0875 C 0.13854 -0.08634 0.13959 -0.08495 0.14063 -0.08333 C 0.14141 -0.08218 0.14219 -0.08079 0.14297 -0.07917 C 0.14349 -0.07801 0.14375 -0.07616 0.14453 -0.075 C 0.14505 -0.07431 0.1461 -0.07407 0.14688 -0.07361 L 0.15313 -0.05694 C 0.15365 -0.05556 0.15391 -0.0537 0.15469 -0.05278 L 0.15703 -0.05 C 0.15847 -0.04213 0.15677 -0.04907 0.16094 -0.04028 C 0.1625 -0.03681 0.16394 -0.03287 0.16563 -0.02917 C 0.16654 -0.02685 0.16771 -0.02454 0.16875 -0.02222 C 0.16979 -0.01991 0.17058 -0.01759 0.17188 -0.01528 C 0.17448 -0.01065 0.17422 -0.01157 0.17657 -0.00556 C 0.17761 -0.00301 0.17865 0 0.17969 0.00278 C 0.18021 0.00417 0.18047 0.00602 0.18125 0.00694 L 0.1836 0.00972 C 0.18412 0.01111 0.18451 0.0125 0.18516 0.01389 C 0.18737 0.01875 0.1888 0.01968 0.19219 0.02361 L 0.19453 0.02639 L 0.19688 0.02917 C 0.1974 0.03056 0.19766 0.03218 0.19844 0.03333 C 0.19974 0.03542 0.20157 0.03704 0.20313 0.03889 C 0.20391 0.03981 0.20456 0.04097 0.20547 0.04167 C 0.2086 0.04352 0.20703 0.04213 0.21016 0.04583 C 0.21172 0.05 0.21146 0.05046 0.21407 0.05278 C 0.21472 0.05324 0.21563 0.05324 0.21641 0.05417 C 0.21797 0.05579 0.21953 0.05787 0.2211 0.05972 L 0.22344 0.0625 C 0.2263 0.07014 0.22331 0.06389 0.22735 0.06806 C 0.22891 0.06968 0.23021 0.07245 0.23203 0.07361 L 0.23907 0.07778 L 0.24375 0.08056 L 0.2461 0.08194 C 0.25052 0.08148 0.25495 0.08148 0.25938 0.08056 L 0.26641 0.07639 C 0.26719 0.07593 0.26797 0.07569 0.26875 0.075 C 0.26953 0.07407 0.27019 0.07292 0.2711 0.07222 C 0.27175 0.07153 0.27266 0.07153 0.27344 0.07083 C 0.275 0.06898 0.2763 0.0662 0.27813 0.06528 C 0.27891 0.06481 0.27969 0.06458 0.28047 0.06389 C 0.28203 0.06204 0.28334 0.05926 0.28516 0.05833 C 0.28594 0.05787 0.28672 0.05764 0.2875 0.05694 C 0.28907 0.05509 0.29037 0.05231 0.29219 0.05139 C 0.29297 0.05093 0.29375 0.05069 0.29453 0.05 C 0.2961 0.04815 0.29922 0.04444 0.29922 0.04468 C 0.29974 0.04306 0.3 0.0412 0.30078 0.04028 C 0.3013 0.03935 0.30235 0.03958 0.30313 0.03889 C 0.30469 0.03704 0.30625 0.03519 0.30782 0.03333 L 0.31016 0.03056 C 0.31068 0.02917 0.31094 0.02755 0.31172 0.02639 C 0.31237 0.025 0.31341 0.02477 0.31407 0.02361 C 0.31446 0.02245 0.31433 0.0206 0.31485 0.01944 L 0.31953 0.00694 L 0.32735 -0.01389 L 0.32891 -0.01806 C 0.32943 -0.01944 0.33008 -0.02083 0.33047 -0.02222 C 0.33073 -0.02361 0.33086 -0.02523 0.33125 -0.02639 C 0.33164 -0.02847 0.33216 -0.03032 0.33282 -0.03194 C 0.33373 -0.03495 0.33529 -0.03727 0.33594 -0.04028 C 0.3362 -0.04167 0.3362 -0.04329 0.33672 -0.04444 C 0.33763 -0.04745 0.3392 -0.04977 0.33985 -0.05278 C 0.34011 -0.05417 0.34011 -0.05579 0.34063 -0.05694 C 0.34154 -0.05995 0.3431 -0.06227 0.34375 -0.06528 C 0.34401 -0.06667 0.34401 -0.06852 0.34453 -0.06944 C 0.34505 -0.07083 0.3461 -0.0713 0.34688 -0.07222 C 0.34818 -0.07963 0.34714 -0.07523 0.35078 -0.08472 L 0.35235 -0.08889 C 0.35287 -0.09028 0.35313 -0.09213 0.35391 -0.09306 L 0.35625 -0.09583 C 0.35821 -0.10648 0.35521 -0.09398 0.35938 -0.10278 C 0.35977 -0.10394 0.35964 -0.10602 0.36016 -0.10694 C 0.36146 -0.10995 0.36367 -0.11042 0.36563 -0.11111 C 0.3668 -0.11181 0.36823 -0.11204 0.36953 -0.1125 C 0.37058 -0.11296 0.37149 -0.11366 0.37266 -0.11389 C 0.37461 -0.11458 0.37683 -0.11481 0.37891 -0.11528 C 0.37969 -0.11574 0.38034 -0.11644 0.38125 -0.11667 C 0.38295 -0.11736 0.3849 -0.11759 0.38672 -0.11806 C 0.38802 -0.11852 0.38933 -0.11898 0.39063 -0.11944 C 0.40026 -0.11898 0.4099 -0.11921 0.41953 -0.11806 C 0.42019 -0.11806 0.428 -0.11528 0.43047 -0.11389 C 0.43203 -0.11319 0.43347 -0.11181 0.43516 -0.11111 C 0.43815 -0.11019 0.44245 -0.1088 0.44532 -0.10694 C 0.44688 -0.10602 0.44831 -0.10509 0.45 -0.10417 C 0.45209 -0.10324 0.45417 -0.10301 0.45625 -0.10139 C 0.46289 -0.09676 0.45729 -0.10023 0.46328 -0.09722 C 0.46407 -0.09699 0.46472 -0.0963 0.46563 -0.09583 C 0.4681 -0.09491 0.47344 -0.09306 0.47344 -0.09282 C 0.47422 -0.09213 0.47487 -0.09097 0.47578 -0.09028 C 0.47696 -0.08958 0.47839 -0.08958 0.47969 -0.08889 C 0.48047 -0.08866 0.48112 -0.08796 0.48203 -0.0875 C 0.48295 -0.08704 0.48412 -0.08681 0.48516 -0.08611 C 0.48646 -0.08542 0.48763 -0.08403 0.48907 -0.08333 C 0.49206 -0.08218 0.49532 -0.08241 0.49844 -0.08056 C 0.50534 -0.07662 0.4944 -0.0831 0.50469 -0.07639 C 0.50612 -0.07546 0.50769 -0.07431 0.50938 -0.07361 C 0.51068 -0.07315 0.51198 -0.07292 0.51328 -0.07222 C 0.51407 -0.07199 0.51472 -0.0713 0.51563 -0.07083 C 0.52201 -0.06806 0.51693 -0.07106 0.52266 -0.06806 C 0.52344 -0.06782 0.52409 -0.06713 0.525 -0.06667 C 0.52644 -0.0662 0.52813 -0.06597 0.52969 -0.06528 C 0.53047 -0.06505 0.53112 -0.06435 0.53203 -0.06389 C 0.53295 -0.06343 0.53412 -0.06319 0.53516 -0.0625 C 0.53594 -0.06227 0.53659 -0.06157 0.5375 -0.06111 C 0.53841 -0.06065 0.53959 -0.06042 0.54063 -0.05972 C 0.54245 -0.05903 0.54414 -0.05787 0.5461 -0.05694 C 0.54805 -0.05602 0.55026 -0.05556 0.55235 -0.05417 C 0.55755 -0.05116 0.55104 -0.05486 0.55938 -0.05139 C 0.56016 -0.05116 0.56081 -0.05023 0.56172 -0.05 C 0.56446 -0.04977 0.56745 -0.05 0.57032 -0.05 L 0.57032 -0.04977 " pathEditMode="relative" rAng="0" ptsTypes="AAAAAAAAAAAAAAAAAAAAAAAAAAAAAAAAAAAAAAAAAAAAAAAAAAAAAAAAAAAAAAAAAAAAAAAAAAAAAAAAAAAAAAAAAAAAAAAAAAAAAAAAAAAAAAAAAAAAAAAAAAAAAAAAAAAAAAAAAAAAAAAA">
                                      <p:cBhvr>
                                        <p:cTn id="8" dur="1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91" y="-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-2.70833E-6 0.00023 L 0.00938 0.00834 C 0.01094 0.00972 0.01237 0.01158 0.01407 0.0125 L 0.01953 0.01528 C 0.02813 0.02547 0.02005 0.01644 0.02891 0.025 C 0.03021 0.02616 0.03138 0.02801 0.03282 0.02917 C 0.03425 0.03033 0.03594 0.03056 0.0375 0.03195 C 0.04063 0.03426 0.04362 0.03773 0.04688 0.04028 C 0.05742 0.04815 0.053 0.04491 0.06016 0.05 C 0.06146 0.05093 0.06263 0.05209 0.06407 0.05278 L 0.06797 0.05417 C 0.07279 0.05834 0.06953 0.05625 0.07578 0.05834 C 0.07839 0.05903 0.08086 0.06019 0.0836 0.06111 C 0.0875 0.06227 0.09063 0.06297 0.09453 0.06528 L 0.10625 0.07222 L 0.11094 0.075 C 0.11172 0.07547 0.11237 0.07593 0.11328 0.07639 C 0.11485 0.07685 0.11641 0.07709 0.11797 0.07778 C 0.11953 0.07847 0.12097 0.07986 0.12266 0.08056 L 0.12735 0.08195 C 0.12865 0.08218 0.12982 0.08287 0.13125 0.08334 C 0.13373 0.0838 0.13646 0.08403 0.13907 0.08472 C 0.14037 0.08496 0.14167 0.08542 0.14297 0.08611 C 0.14401 0.08635 0.14492 0.08727 0.1461 0.0875 C 0.15065 0.0882 0.15547 0.0882 0.16016 0.08889 C 0.16328 0.08912 0.16641 0.08982 0.16953 0.09028 L 0.3875 0.08889 C 0.41667 0.08843 0.3918 0.0875 0.41641 0.08472 L 0.42813 0.08334 C 0.44037 0.0801 0.42539 0.08357 0.44532 0.08056 C 0.45443 0.07894 0.4474 0.07963 0.45391 0.07778 C 0.4556 0.07709 0.45755 0.07685 0.45938 0.07639 C 0.46602 0.07222 0.45534 0.07847 0.46641 0.07361 C 0.46797 0.07269 0.4694 0.07153 0.4711 0.07084 C 0.48086 0.06644 0.46862 0.07199 0.47657 0.06806 C 0.47748 0.06736 0.47865 0.06713 0.47969 0.06667 L 0.48672 0.0625 C 0.4875 0.06204 0.48828 0.06181 0.48907 0.06111 C 0.49063 0.05926 0.49193 0.05648 0.49375 0.05556 L 0.49844 0.05278 L 0.50078 0.05139 C 0.50443 0.04121 0.49922 0.05347 0.50703 0.04445 C 0.51367 0.03635 0.50521 0.04584 0.51172 0.04028 C 0.5168 0.03565 0.5112 0.03935 0.51641 0.03334 C 0.51706 0.03241 0.51797 0.03264 0.51875 0.03195 C 0.52032 0.0301 0.52188 0.02824 0.52344 0.02639 L 0.52344 0.02662 C 0.52709 0.01968 0.52474 0.02315 0.53047 0.01667 L 0.53282 0.01389 C 0.53334 0.0125 0.5336 0.01088 0.53425 0.00972 C 0.53503 0.00834 0.53594 0.00787 0.53672 0.00695 C 0.5375 0.00556 0.53815 0.00394 0.53907 0.00278 C 0.53972 0.00162 0.54063 0.00093 0.54141 -2.59259E-6 C 0.5474 -0.00903 0.54024 -0.00023 0.5461 -0.00694 C 0.55026 -0.01805 0.54479 -0.00463 0.55 -0.01389 C 0.55521 -0.02315 0.54766 -0.01342 0.55391 -0.02083 C 0.5543 -0.02222 0.55469 -0.02407 0.55547 -0.025 C 0.55677 -0.02731 0.56003 -0.03055 0.56003 -0.03032 C 0.56433 -0.04166 0.55886 -0.02824 0.56407 -0.0375 C 0.56927 -0.04676 0.56172 -0.03703 0.56797 -0.04444 C 0.56849 -0.04583 0.56875 -0.04745 0.56953 -0.04861 C 0.57019 -0.05 0.57123 -0.05023 0.57188 -0.05139 C 0.57617 -0.06111 0.56823 -0.05046 0.575 -0.05833 C 0.57591 -0.06389 0.57513 -0.06157 0.57722 -0.06528 L 0.57722 -0.06504 " pathEditMode="relative" rAng="0" ptsTypes="AAAAAAAAAAAAAAAAAAAAAAAAAAAAAAAAAAAAAAAAAAAAAAAAAAAAAAAAAAAAAAAAAA">
                                      <p:cBhvr>
                                        <p:cTn id="10" dur="1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4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6000" y="366308"/>
            <a:ext cx="9720000" cy="600164"/>
          </a:xfrm>
        </p:spPr>
        <p:txBody>
          <a:bodyPr/>
          <a:lstStyle/>
          <a:p>
            <a:r>
              <a:rPr lang="ko-KR" altLang="en-US" dirty="0" smtClean="0"/>
              <a:t>다양성에 대한 존중이 불러오는 초</a:t>
            </a:r>
            <a:r>
              <a:rPr lang="en-US" altLang="ko-KR" dirty="0" smtClean="0"/>
              <a:t>(</a:t>
            </a:r>
            <a:r>
              <a:rPr lang="ko-KR" altLang="en-US" dirty="0" smtClean="0"/>
              <a:t>超</a:t>
            </a:r>
            <a:r>
              <a:rPr lang="en-US" altLang="ko-KR" dirty="0" smtClean="0"/>
              <a:t>)</a:t>
            </a:r>
            <a:r>
              <a:rPr lang="ko-KR" altLang="en-US" dirty="0" smtClean="0"/>
              <a:t> 개인화 시대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44327A-3694-4519-B8D2-564212E36EC2}"/>
              </a:ext>
            </a:extLst>
          </p:cNvPr>
          <p:cNvSpPr txBox="1"/>
          <p:nvPr/>
        </p:nvSpPr>
        <p:spPr>
          <a:xfrm>
            <a:off x="696000" y="1691374"/>
            <a:ext cx="4159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사용자 기반 데이터에 의한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accent1"/>
                </a:solidFill>
                <a:latin typeface="+mj-ea"/>
                <a:ea typeface="+mj-ea"/>
              </a:rPr>
              <a:t>초</a:t>
            </a:r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(</a:t>
            </a:r>
            <a:r>
              <a:rPr lang="ko-KR" altLang="en-US" sz="3200" dirty="0">
                <a:solidFill>
                  <a:schemeClr val="accent1"/>
                </a:solidFill>
                <a:latin typeface="+mj-ea"/>
                <a:ea typeface="+mj-ea"/>
              </a:rPr>
              <a:t>超</a:t>
            </a:r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) </a:t>
            </a:r>
            <a:r>
              <a:rPr lang="ko-KR" altLang="en-US" sz="3200" dirty="0">
                <a:solidFill>
                  <a:schemeClr val="accent1"/>
                </a:solidFill>
                <a:latin typeface="+mj-ea"/>
                <a:ea typeface="+mj-ea"/>
              </a:rPr>
              <a:t>개인화 시대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7F87C-AE17-4BA7-8906-8DB4A9BDDDA7}"/>
              </a:ext>
            </a:extLst>
          </p:cNvPr>
          <p:cNvSpPr txBox="1"/>
          <p:nvPr/>
        </p:nvSpPr>
        <p:spPr>
          <a:xfrm>
            <a:off x="3565526" y="2844804"/>
            <a:ext cx="814704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차 산업혁명의 핵심인 빅데이터가 부각되는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초개인화기술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”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이라는 트렌드가 급부상 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2" b="50426"/>
          <a:stretch/>
        </p:blipFill>
        <p:spPr>
          <a:xfrm>
            <a:off x="484652" y="4987467"/>
            <a:ext cx="5347188" cy="16126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7" b="3675"/>
          <a:stretch/>
        </p:blipFill>
        <p:spPr>
          <a:xfrm>
            <a:off x="6365387" y="5129980"/>
            <a:ext cx="5347188" cy="1470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74B07-5254-4749-8C57-86672E3EBF18}"/>
              </a:ext>
            </a:extLst>
          </p:cNvPr>
          <p:cNvSpPr txBox="1"/>
          <p:nvPr/>
        </p:nvSpPr>
        <p:spPr>
          <a:xfrm>
            <a:off x="3565525" y="3978335"/>
            <a:ext cx="814705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온오프라인으로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수집된 소비자의 데이터를 바탕으로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소비자의 니즈를 예측해 서비스와 상품을 제공하는 기술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97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68854" y="1004934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개인 맞춤형 실시간 대중교통 알림 서비스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81" y="1538351"/>
            <a:ext cx="8246638" cy="46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8854" y="358603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1"/>
                </a:solidFill>
                <a:latin typeface="+mj-ea"/>
                <a:ea typeface="+mj-ea"/>
              </a:rPr>
              <a:t>프리패스</a:t>
            </a:r>
            <a:endParaRPr lang="ko-KR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450031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380" y="1047752"/>
            <a:ext cx="2438324" cy="4937606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36000" y="366308"/>
            <a:ext cx="9720000" cy="600164"/>
          </a:xfrm>
        </p:spPr>
        <p:txBody>
          <a:bodyPr/>
          <a:lstStyle/>
          <a:p>
            <a:r>
              <a:rPr lang="ko-KR" altLang="en-US" dirty="0" smtClean="0"/>
              <a:t>프리패스 소개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4232" y="3368529"/>
            <a:ext cx="433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스마트한 실시간 </a:t>
            </a:r>
            <a:r>
              <a:rPr lang="ko-KR" altLang="en-US" dirty="0" smtClean="0"/>
              <a:t>개인 </a:t>
            </a:r>
            <a:r>
              <a:rPr lang="ko-KR" altLang="en-US" dirty="0"/>
              <a:t>알림 비서 </a:t>
            </a:r>
            <a:r>
              <a:rPr lang="en-US" altLang="ko-KR" b="1" dirty="0" smtClean="0">
                <a:solidFill>
                  <a:schemeClr val="accent1"/>
                </a:solidFill>
              </a:rPr>
              <a:t>FREE PASS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개인 맞춤형 대중교통 경로 탐색 </a:t>
            </a:r>
            <a:r>
              <a:rPr lang="en-US" altLang="ko-KR" b="1" dirty="0" smtClean="0">
                <a:solidFill>
                  <a:schemeClr val="accent1"/>
                </a:solidFill>
              </a:rPr>
              <a:t>FREE PATH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11" name="Google Shape;320;p40">
            <a:extLst>
              <a:ext uri="{FF2B5EF4-FFF2-40B4-BE49-F238E27FC236}">
                <a16:creationId xmlns:a16="http://schemas.microsoft.com/office/drawing/2014/main" id="{2B98E1CD-BC84-49FE-8804-BBF1A1BA94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27" y="725495"/>
            <a:ext cx="2577753" cy="558212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12" name="TextBox 11"/>
          <p:cNvSpPr txBox="1"/>
          <p:nvPr/>
        </p:nvSpPr>
        <p:spPr>
          <a:xfrm>
            <a:off x="1094232" y="1888555"/>
            <a:ext cx="3837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pc="500" dirty="0" smtClean="0">
                <a:solidFill>
                  <a:schemeClr val="accent1"/>
                </a:solidFill>
                <a:latin typeface="+mj-ea"/>
                <a:ea typeface="+mj-ea"/>
              </a:rPr>
              <a:t>프리패스</a:t>
            </a:r>
            <a:endParaRPr lang="ko-KR" altLang="en-US" sz="7200" spc="5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7551" y="1498401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개인 맞춤형 실시간 대중교통 알림 서비스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80" y="1888555"/>
            <a:ext cx="955362" cy="9553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32" y="5039655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6000" y="366308"/>
            <a:ext cx="9720000" cy="600164"/>
          </a:xfrm>
        </p:spPr>
        <p:txBody>
          <a:bodyPr/>
          <a:lstStyle/>
          <a:p>
            <a:r>
              <a:rPr lang="ko-KR" altLang="en-US" dirty="0" smtClean="0"/>
              <a:t>프리패스 특징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74" y="2500754"/>
            <a:ext cx="1757124" cy="17571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82" y="2447872"/>
            <a:ext cx="1757124" cy="1757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2838" y="4340130"/>
            <a:ext cx="15568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자동 알림 기능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53485" y="4337193"/>
            <a:ext cx="24545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개인화 기반 데이터 반영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3069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2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FREEPA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79E1"/>
      </a:accent1>
      <a:accent2>
        <a:srgbClr val="E96466"/>
      </a:accent2>
      <a:accent3>
        <a:srgbClr val="E15B79"/>
      </a:accent3>
      <a:accent4>
        <a:srgbClr val="E1C35B"/>
      </a:accent4>
      <a:accent5>
        <a:srgbClr val="79E15B"/>
      </a:accent5>
      <a:accent6>
        <a:srgbClr val="805BE1"/>
      </a:accent6>
      <a:hlink>
        <a:srgbClr val="0563C1"/>
      </a:hlink>
      <a:folHlink>
        <a:srgbClr val="954F72"/>
      </a:folHlink>
    </a:clrScheme>
    <a:fontScheme name="CtrlZ">
      <a:majorFont>
        <a:latin typeface="Spoqa Han Sans Neo Medium"/>
        <a:ea typeface="Spoqa Han Sans Neo Medium"/>
        <a:cs typeface=""/>
      </a:majorFont>
      <a:minorFont>
        <a:latin typeface="Spoqa Han Sans Neo Light"/>
        <a:ea typeface="Spoqa Han Sans Neo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446</Words>
  <Application>Microsoft Office PowerPoint</Application>
  <PresentationFormat>와이드스크린</PresentationFormat>
  <Paragraphs>104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Spoqa Han Sans Neo Regular</vt:lpstr>
      <vt:lpstr>Spoqa Han Sans Neo Light</vt:lpstr>
      <vt:lpstr>Spoqa Han Sans Neo Medium</vt:lpstr>
      <vt:lpstr>Spoqa Han Sans Neo Bold</vt:lpstr>
      <vt:lpstr>Arial</vt:lpstr>
      <vt:lpstr>Office 테마</vt:lpstr>
      <vt:lpstr>PowerPoint 프레젠테이션</vt:lpstr>
      <vt:lpstr>오늘의 퀴즈</vt:lpstr>
      <vt:lpstr>초 개인화의 필요성</vt:lpstr>
      <vt:lpstr>초 개인화의 필요성</vt:lpstr>
      <vt:lpstr>초 개인화의 필요성</vt:lpstr>
      <vt:lpstr>다양성에 대한 존중이 불러오는 초(超) 개인화 시대</vt:lpstr>
      <vt:lpstr>PowerPoint 프레젠테이션</vt:lpstr>
      <vt:lpstr>프리패스 소개</vt:lpstr>
      <vt:lpstr>프리패스 특징</vt:lpstr>
      <vt:lpstr>프리패스 기능 1. 알림 – 개인 맞춤 경로 탐색</vt:lpstr>
      <vt:lpstr>프리패스 기능 2. 알림 - 대중교통 구독</vt:lpstr>
      <vt:lpstr>프리패스 기능 3. 알림 – 그룹별 경로 탐색</vt:lpstr>
      <vt:lpstr>프리패스 차별점</vt:lpstr>
      <vt:lpstr>프리패스 시연</vt:lpstr>
      <vt:lpstr>프리패스 시스템 구조</vt:lpstr>
      <vt:lpstr>프리패스 고도화 계획</vt:lpstr>
      <vt:lpstr>오늘의 퀴즈</vt:lpstr>
      <vt:lpstr>오늘의 퀴즈 정답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139</cp:revision>
  <dcterms:created xsi:type="dcterms:W3CDTF">2021-05-19T16:38:16Z</dcterms:created>
  <dcterms:modified xsi:type="dcterms:W3CDTF">2021-05-21T02:55:08Z</dcterms:modified>
</cp:coreProperties>
</file>